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3" r:id="rId2"/>
    <p:sldId id="257" r:id="rId3"/>
    <p:sldId id="258" r:id="rId4"/>
    <p:sldId id="259" r:id="rId5"/>
    <p:sldId id="260" r:id="rId6"/>
    <p:sldId id="256" r:id="rId7"/>
    <p:sldId id="261" r:id="rId8"/>
    <p:sldId id="264" r:id="rId9"/>
    <p:sldId id="266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9FFBE"/>
    <a:srgbClr val="F7ABF3"/>
    <a:srgbClr val="E923E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F4919F-B34B-4636-AD29-97710B73068F}" type="datetimeFigureOut">
              <a:rPr lang="en-US" smtClean="0"/>
              <a:pPr/>
              <a:t>10/5/2010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557F7B-019E-4134-9F74-1B740B09F67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557F7B-019E-4134-9F74-1B740B09F675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557F7B-019E-4134-9F74-1B740B09F675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557F7B-019E-4134-9F74-1B740B09F675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557F7B-019E-4134-9F74-1B740B09F675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557F7B-019E-4134-9F74-1B740B09F675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557F7B-019E-4134-9F74-1B740B09F675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557F7B-019E-4134-9F74-1B740B09F675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557F7B-019E-4134-9F74-1B740B09F675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557F7B-019E-4134-9F74-1B740B09F675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557F7B-019E-4134-9F74-1B740B09F675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E14CB-A729-43BE-94DE-B411002485D8}" type="datetimeFigureOut">
              <a:rPr lang="en-US" smtClean="0"/>
              <a:pPr/>
              <a:t>10/5/2010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9924-C389-4D1A-B1FB-A2BD94B3BC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E14CB-A729-43BE-94DE-B411002485D8}" type="datetimeFigureOut">
              <a:rPr lang="en-US" smtClean="0"/>
              <a:pPr/>
              <a:t>10/5/2010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9924-C389-4D1A-B1FB-A2BD94B3BC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E14CB-A729-43BE-94DE-B411002485D8}" type="datetimeFigureOut">
              <a:rPr lang="en-US" smtClean="0"/>
              <a:pPr/>
              <a:t>10/5/2010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9924-C389-4D1A-B1FB-A2BD94B3BC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E14CB-A729-43BE-94DE-B411002485D8}" type="datetimeFigureOut">
              <a:rPr lang="en-US" smtClean="0"/>
              <a:pPr/>
              <a:t>10/5/2010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9924-C389-4D1A-B1FB-A2BD94B3BC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E14CB-A729-43BE-94DE-B411002485D8}" type="datetimeFigureOut">
              <a:rPr lang="en-US" smtClean="0"/>
              <a:pPr/>
              <a:t>10/5/2010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9924-C389-4D1A-B1FB-A2BD94B3BC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E14CB-A729-43BE-94DE-B411002485D8}" type="datetimeFigureOut">
              <a:rPr lang="en-US" smtClean="0"/>
              <a:pPr/>
              <a:t>10/5/2010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9924-C389-4D1A-B1FB-A2BD94B3BC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E14CB-A729-43BE-94DE-B411002485D8}" type="datetimeFigureOut">
              <a:rPr lang="en-US" smtClean="0"/>
              <a:pPr/>
              <a:t>10/5/2010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9924-C389-4D1A-B1FB-A2BD94B3BC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E14CB-A729-43BE-94DE-B411002485D8}" type="datetimeFigureOut">
              <a:rPr lang="en-US" smtClean="0"/>
              <a:pPr/>
              <a:t>10/5/2010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9924-C389-4D1A-B1FB-A2BD94B3BC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E14CB-A729-43BE-94DE-B411002485D8}" type="datetimeFigureOut">
              <a:rPr lang="en-US" smtClean="0"/>
              <a:pPr/>
              <a:t>10/5/2010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9924-C389-4D1A-B1FB-A2BD94B3BC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E14CB-A729-43BE-94DE-B411002485D8}" type="datetimeFigureOut">
              <a:rPr lang="en-US" smtClean="0"/>
              <a:pPr/>
              <a:t>10/5/2010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9924-C389-4D1A-B1FB-A2BD94B3BC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E14CB-A729-43BE-94DE-B411002485D8}" type="datetimeFigureOut">
              <a:rPr lang="en-US" smtClean="0"/>
              <a:pPr/>
              <a:t>10/5/2010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9924-C389-4D1A-B1FB-A2BD94B3BC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3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2E14CB-A729-43BE-94DE-B411002485D8}" type="datetimeFigureOut">
              <a:rPr lang="en-US" smtClean="0"/>
              <a:pPr/>
              <a:t>10/5/2010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409924-C389-4D1A-B1FB-A2BD94B3BC6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838200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88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blipFill>
                  <a:blip r:embed="rId3"/>
                  <a:stretch>
                    <a:fillRect/>
                  </a:stretch>
                </a:blipFill>
                <a:effectLst>
                  <a:outerShdw blurRad="50800" algn="tl" rotWithShape="0">
                    <a:srgbClr val="000000"/>
                  </a:outerShdw>
                </a:effectLst>
                <a:latin typeface="Kristen ITC" pitchFamily="66" charset="0"/>
              </a:rPr>
              <a:t>Oui</a:t>
            </a:r>
            <a:r>
              <a:rPr lang="en-US" sz="8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blipFill>
                  <a:blip r:embed="rId3"/>
                  <a:stretch>
                    <a:fillRect/>
                  </a:stretch>
                </a:blipFill>
                <a:effectLst>
                  <a:outerShdw blurRad="50800" algn="tl" rotWithShape="0">
                    <a:srgbClr val="000000"/>
                  </a:outerShdw>
                </a:effectLst>
                <a:latin typeface="Kristen ITC" pitchFamily="66" charset="0"/>
              </a:rPr>
              <a:t>, </a:t>
            </a:r>
            <a:r>
              <a:rPr lang="en-US" sz="88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blipFill>
                  <a:blip r:embed="rId3"/>
                  <a:stretch>
                    <a:fillRect/>
                  </a:stretch>
                </a:blipFill>
                <a:effectLst>
                  <a:outerShdw blurRad="50800" algn="tl" rotWithShape="0">
                    <a:srgbClr val="000000"/>
                  </a:outerShdw>
                </a:effectLst>
                <a:latin typeface="Kristen ITC" pitchFamily="66" charset="0"/>
              </a:rPr>
              <a:t>j’ai</a:t>
            </a:r>
            <a:r>
              <a:rPr lang="en-US" sz="8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blipFill>
                  <a:blip r:embed="rId3"/>
                  <a:stretch>
                    <a:fillRect/>
                  </a:stretch>
                </a:blipFill>
                <a:effectLst>
                  <a:outerShdw blurRad="50800" algn="tl" rotWithShape="0">
                    <a:srgbClr val="000000"/>
                  </a:outerShdw>
                </a:effectLst>
                <a:latin typeface="Kristen ITC" pitchFamily="66" charset="0"/>
              </a:rPr>
              <a:t> </a:t>
            </a:r>
            <a:r>
              <a:rPr lang="en-US" sz="8800" b="1" u="sng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blipFill>
                  <a:blip r:embed="rId3"/>
                  <a:stretch>
                    <a:fillRect/>
                  </a:stretch>
                </a:blipFill>
                <a:effectLst>
                  <a:outerShdw blurRad="50800" algn="tl" rotWithShape="0">
                    <a:srgbClr val="000000"/>
                  </a:outerShdw>
                </a:effectLst>
                <a:latin typeface="Kristen ITC" pitchFamily="66" charset="0"/>
              </a:rPr>
              <a:t>le</a:t>
            </a:r>
            <a:r>
              <a:rPr lang="en-US" sz="8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blipFill>
                  <a:blip r:embed="rId3"/>
                  <a:stretch>
                    <a:fillRect/>
                  </a:stretch>
                </a:blipFill>
                <a:effectLst>
                  <a:outerShdw blurRad="50800" algn="tl" rotWithShape="0">
                    <a:srgbClr val="000000"/>
                  </a:outerShdw>
                </a:effectLst>
                <a:latin typeface="Kristen ITC" pitchFamily="66" charset="0"/>
              </a:rPr>
              <a:t> </a:t>
            </a:r>
            <a:r>
              <a:rPr lang="en-US" sz="88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blipFill>
                  <a:blip r:embed="rId3"/>
                  <a:stretch>
                    <a:fillRect/>
                  </a:stretch>
                </a:blipFill>
                <a:effectLst>
                  <a:outerShdw blurRad="50800" algn="tl" rotWithShape="0">
                    <a:srgbClr val="000000"/>
                  </a:outerShdw>
                </a:effectLst>
                <a:latin typeface="Kristen ITC" pitchFamily="66" charset="0"/>
              </a:rPr>
              <a:t>stylo</a:t>
            </a:r>
            <a:endParaRPr lang="en-US" sz="8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blipFill>
                <a:blip r:embed="rId3"/>
                <a:stretch>
                  <a:fillRect/>
                </a:stretch>
              </a:blipFill>
              <a:effectLst>
                <a:outerShdw blurRad="50800" algn="tl" rotWithShape="0">
                  <a:srgbClr val="000000"/>
                </a:outerShdw>
              </a:effectLst>
              <a:latin typeface="Kristen ITC" pitchFamily="66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0" y="3276600"/>
            <a:ext cx="9144000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8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blipFill>
                  <a:blip r:embed="rId3"/>
                  <a:stretch>
                    <a:fillRect/>
                  </a:stretch>
                </a:blipFill>
                <a:effectLst>
                  <a:outerShdw blurRad="50800" algn="tl" rotWithShape="0">
                    <a:srgbClr val="000000"/>
                  </a:outerShdw>
                </a:effectLst>
                <a:latin typeface="Kristen ITC" pitchFamily="66" charset="0"/>
              </a:rPr>
              <a:t>Non, je </a:t>
            </a:r>
            <a:r>
              <a:rPr lang="en-US" sz="88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blipFill>
                  <a:blip r:embed="rId4"/>
                  <a:stretch>
                    <a:fillRect/>
                  </a:stretch>
                </a:blipFill>
                <a:effectLst>
                  <a:outerShdw blurRad="50800" algn="tl" rotWithShape="0">
                    <a:srgbClr val="000000"/>
                  </a:outerShdw>
                </a:effectLst>
                <a:latin typeface="Kristen ITC" pitchFamily="66" charset="0"/>
              </a:rPr>
              <a:t>n’</a:t>
            </a:r>
            <a:r>
              <a:rPr lang="en-US" sz="88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blipFill>
                  <a:blip r:embed="rId3"/>
                  <a:stretch>
                    <a:fillRect/>
                  </a:stretch>
                </a:blipFill>
                <a:effectLst>
                  <a:outerShdw blurRad="50800" algn="tl" rotWithShape="0">
                    <a:srgbClr val="000000"/>
                  </a:outerShdw>
                </a:effectLst>
                <a:latin typeface="Kristen ITC" pitchFamily="66" charset="0"/>
              </a:rPr>
              <a:t>ai</a:t>
            </a:r>
            <a:r>
              <a:rPr lang="en-US" sz="8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blipFill>
                  <a:blip r:embed="rId3"/>
                  <a:stretch>
                    <a:fillRect/>
                  </a:stretch>
                </a:blipFill>
                <a:effectLst>
                  <a:outerShdw blurRad="50800" algn="tl" rotWithShape="0">
                    <a:srgbClr val="000000"/>
                  </a:outerShdw>
                </a:effectLst>
                <a:latin typeface="Kristen ITC" pitchFamily="66" charset="0"/>
              </a:rPr>
              <a:t> </a:t>
            </a:r>
            <a:r>
              <a:rPr lang="en-US" sz="8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blipFill>
                  <a:blip r:embed="rId4"/>
                  <a:stretch>
                    <a:fillRect/>
                  </a:stretch>
                </a:blipFill>
                <a:effectLst>
                  <a:outerShdw blurRad="50800" algn="tl" rotWithShape="0">
                    <a:srgbClr val="000000"/>
                  </a:outerShdw>
                </a:effectLst>
                <a:latin typeface="Kristen ITC" pitchFamily="66" charset="0"/>
              </a:rPr>
              <a:t>pas </a:t>
            </a:r>
            <a:r>
              <a:rPr lang="en-US" sz="8800" b="1" u="sng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blipFill>
                  <a:blip r:embed="rId3"/>
                  <a:stretch>
                    <a:fillRect/>
                  </a:stretch>
                </a:blipFill>
                <a:effectLst>
                  <a:outerShdw blurRad="50800" algn="tl" rotWithShape="0">
                    <a:srgbClr val="000000"/>
                  </a:outerShdw>
                </a:effectLst>
                <a:latin typeface="Kristen ITC" pitchFamily="66" charset="0"/>
              </a:rPr>
              <a:t>le</a:t>
            </a:r>
            <a:r>
              <a:rPr lang="en-US" sz="8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blipFill>
                  <a:blip r:embed="rId3"/>
                  <a:stretch>
                    <a:fillRect/>
                  </a:stretch>
                </a:blipFill>
                <a:effectLst>
                  <a:outerShdw blurRad="50800" algn="tl" rotWithShape="0">
                    <a:srgbClr val="000000"/>
                  </a:outerShdw>
                </a:effectLst>
                <a:latin typeface="Kristen ITC" pitchFamily="66" charset="0"/>
              </a:rPr>
              <a:t> </a:t>
            </a:r>
            <a:r>
              <a:rPr lang="en-US" sz="88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blipFill>
                  <a:blip r:embed="rId3"/>
                  <a:stretch>
                    <a:fillRect/>
                  </a:stretch>
                </a:blipFill>
                <a:effectLst>
                  <a:outerShdw blurRad="50800" algn="tl" rotWithShape="0">
                    <a:srgbClr val="000000"/>
                  </a:outerShdw>
                </a:effectLst>
                <a:latin typeface="Kristen ITC" pitchFamily="66" charset="0"/>
              </a:rPr>
              <a:t>stylo</a:t>
            </a:r>
            <a:endParaRPr lang="en-US" sz="8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blipFill>
                <a:blip r:embed="rId3"/>
                <a:stretch>
                  <a:fillRect/>
                </a:stretch>
              </a:blipFill>
              <a:effectLst>
                <a:outerShdw blurRad="50800" algn="tl" rotWithShape="0">
                  <a:srgbClr val="000000"/>
                </a:outerShdw>
              </a:effectLst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6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blipFill>
                  <a:blip r:embed="rId3"/>
                  <a:stretch>
                    <a:fillRect/>
                  </a:stretch>
                </a:blipFill>
                <a:effectLst>
                  <a:outerShdw blurRad="50800" algn="tl" rotWithShape="0">
                    <a:srgbClr val="000000"/>
                  </a:outerShdw>
                </a:effectLst>
                <a:latin typeface="Kristen ITC" pitchFamily="66" charset="0"/>
              </a:rPr>
              <a:t>Est-ce</a:t>
            </a:r>
            <a:r>
              <a:rPr lang="en-US" sz="6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blipFill>
                  <a:blip r:embed="rId3"/>
                  <a:stretch>
                    <a:fillRect/>
                  </a:stretch>
                </a:blipFill>
                <a:effectLst>
                  <a:outerShdw blurRad="50800" algn="tl" rotWithShape="0">
                    <a:srgbClr val="000000"/>
                  </a:outerShdw>
                </a:effectLst>
                <a:latin typeface="Kristen ITC" pitchFamily="66" charset="0"/>
              </a:rPr>
              <a:t> </a:t>
            </a:r>
            <a:r>
              <a:rPr lang="en-US" sz="66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blipFill>
                  <a:blip r:embed="rId3"/>
                  <a:stretch>
                    <a:fillRect/>
                  </a:stretch>
                </a:blipFill>
                <a:effectLst>
                  <a:outerShdw blurRad="50800" algn="tl" rotWithShape="0">
                    <a:srgbClr val="000000"/>
                  </a:outerShdw>
                </a:effectLst>
                <a:latin typeface="Kristen ITC" pitchFamily="66" charset="0"/>
              </a:rPr>
              <a:t>que</a:t>
            </a:r>
            <a:r>
              <a:rPr lang="en-US" sz="6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blipFill>
                  <a:blip r:embed="rId3"/>
                  <a:stretch>
                    <a:fillRect/>
                  </a:stretch>
                </a:blipFill>
                <a:effectLst>
                  <a:outerShdw blurRad="50800" algn="tl" rotWithShape="0">
                    <a:srgbClr val="000000"/>
                  </a:outerShdw>
                </a:effectLst>
                <a:latin typeface="Kristen ITC" pitchFamily="66" charset="0"/>
              </a:rPr>
              <a:t> </a:t>
            </a:r>
            <a:r>
              <a:rPr lang="en-US" sz="66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blipFill>
                  <a:blip r:embed="rId3"/>
                  <a:stretch>
                    <a:fillRect/>
                  </a:stretch>
                </a:blipFill>
                <a:effectLst>
                  <a:outerShdw blurRad="50800" algn="tl" rotWithShape="0">
                    <a:srgbClr val="000000"/>
                  </a:outerShdw>
                </a:effectLst>
                <a:latin typeface="Kristen ITC" pitchFamily="66" charset="0"/>
              </a:rPr>
              <a:t>tu</a:t>
            </a:r>
            <a:r>
              <a:rPr lang="en-US" sz="6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blipFill>
                  <a:blip r:embed="rId3"/>
                  <a:stretch>
                    <a:fillRect/>
                  </a:stretch>
                </a:blipFill>
                <a:effectLst>
                  <a:outerShdw blurRad="50800" algn="tl" rotWithShape="0">
                    <a:srgbClr val="000000"/>
                  </a:outerShdw>
                </a:effectLst>
                <a:latin typeface="Kristen ITC" pitchFamily="66" charset="0"/>
              </a:rPr>
              <a:t> as </a:t>
            </a:r>
            <a:r>
              <a:rPr lang="en-US" sz="6600" b="1" u="sng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blipFill>
                  <a:blip r:embed="rId3"/>
                  <a:stretch>
                    <a:fillRect/>
                  </a:stretch>
                </a:blipFill>
                <a:effectLst>
                  <a:outerShdw blurRad="50800" algn="tl" rotWithShape="0">
                    <a:srgbClr val="000000"/>
                  </a:outerShdw>
                </a:effectLst>
                <a:latin typeface="Kristen ITC" pitchFamily="66" charset="0"/>
              </a:rPr>
              <a:t>un</a:t>
            </a:r>
            <a:r>
              <a:rPr lang="en-US" sz="6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blipFill>
                  <a:blip r:embed="rId3"/>
                  <a:stretch>
                    <a:fillRect/>
                  </a:stretch>
                </a:blipFill>
                <a:effectLst>
                  <a:outerShdw blurRad="50800" algn="tl" rotWithShape="0">
                    <a:srgbClr val="000000"/>
                  </a:outerShdw>
                </a:effectLst>
                <a:latin typeface="Kristen ITC" pitchFamily="66" charset="0"/>
              </a:rPr>
              <a:t> </a:t>
            </a:r>
            <a:r>
              <a:rPr lang="en-US" sz="66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blipFill>
                  <a:blip r:embed="rId3"/>
                  <a:stretch>
                    <a:fillRect/>
                  </a:stretch>
                </a:blipFill>
                <a:effectLst>
                  <a:outerShdw blurRad="50800" algn="tl" rotWithShape="0">
                    <a:srgbClr val="000000"/>
                  </a:outerShdw>
                </a:effectLst>
                <a:latin typeface="Kristen ITC" pitchFamily="66" charset="0"/>
              </a:rPr>
              <a:t>stylo</a:t>
            </a:r>
            <a:r>
              <a:rPr lang="en-US" sz="6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blipFill>
                  <a:blip r:embed="rId3"/>
                  <a:stretch>
                    <a:fillRect/>
                  </a:stretch>
                </a:blipFill>
                <a:effectLst>
                  <a:outerShdw blurRad="50800" algn="tl" rotWithShape="0">
                    <a:srgbClr val="000000"/>
                  </a:outerShdw>
                </a:effectLst>
                <a:latin typeface="Kristen ITC" pitchFamily="66" charset="0"/>
              </a:rPr>
              <a:t> ?</a:t>
            </a:r>
            <a:endParaRPr lang="en-US" sz="6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blipFill>
                <a:blip r:embed="rId3"/>
                <a:stretch>
                  <a:fillRect/>
                </a:stretch>
              </a:blipFill>
              <a:effectLst>
                <a:outerShdw blurRad="50800" algn="tl" rotWithShape="0">
                  <a:srgbClr val="000000"/>
                </a:outerShdw>
              </a:effectLst>
              <a:latin typeface="Kristen ITC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2362200"/>
            <a:ext cx="8839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Oui</a:t>
            </a:r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, </a:t>
            </a:r>
            <a:r>
              <a:rPr lang="en-US" sz="6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j’ai</a:t>
            </a:r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 un </a:t>
            </a:r>
            <a:r>
              <a:rPr lang="en-US" sz="6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stylo</a:t>
            </a:r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.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403860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Non, je </a:t>
            </a:r>
            <a:r>
              <a:rPr lang="en-US" sz="60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n’</a:t>
            </a:r>
            <a:r>
              <a:rPr lang="en-US" sz="6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ai</a:t>
            </a:r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 </a:t>
            </a:r>
            <a:r>
              <a:rPr lang="en-US" sz="6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pas</a:t>
            </a:r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 </a:t>
            </a:r>
            <a:r>
              <a:rPr lang="en-US" sz="6000" u="sng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de</a:t>
            </a:r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 </a:t>
            </a:r>
            <a:r>
              <a:rPr lang="en-US" sz="6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stylo</a:t>
            </a:r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.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685800" y="762000"/>
            <a:ext cx="5181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Le, la, les, l’ =</a:t>
            </a: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486400" y="762000"/>
            <a:ext cx="1676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solidFill>
                  <a:srgbClr val="00B050"/>
                </a:solidFill>
                <a:latin typeface="Kristen ITC" pitchFamily="66" charset="0"/>
              </a:rPr>
              <a:t>the</a:t>
            </a:r>
            <a:endParaRPr lang="en-US" sz="5400" dirty="0">
              <a:solidFill>
                <a:srgbClr val="00B050"/>
              </a:solidFill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57200" y="2667000"/>
            <a:ext cx="83058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Why are there </a:t>
            </a:r>
            <a:r>
              <a:rPr lang="en-US" sz="54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F</a:t>
            </a:r>
            <a:r>
              <a:rPr lang="en-US" sz="54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O</a:t>
            </a:r>
            <a:r>
              <a:rPr lang="en-US" sz="54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U</a:t>
            </a:r>
            <a:r>
              <a:rPr lang="en-US" sz="5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R</a:t>
            </a: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 ways to say “the” en </a:t>
            </a:r>
            <a:r>
              <a:rPr lang="en-US" sz="5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français</a:t>
            </a: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 ??</a:t>
            </a: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304800" y="1397000"/>
          <a:ext cx="8534400" cy="3403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33600"/>
                <a:gridCol w="2133600"/>
                <a:gridCol w="2133600"/>
                <a:gridCol w="2133600"/>
              </a:tblGrid>
              <a:tr h="2421534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err="1" smtClean="0">
                          <a:latin typeface="Kristen ITC" pitchFamily="66" charset="0"/>
                        </a:rPr>
                        <a:t>Masculin</a:t>
                      </a:r>
                      <a:r>
                        <a:rPr lang="en-US" sz="3200" dirty="0" smtClean="0">
                          <a:latin typeface="Kristen ITC" pitchFamily="66" charset="0"/>
                        </a:rPr>
                        <a:t>, </a:t>
                      </a:r>
                      <a:r>
                        <a:rPr lang="en-US" sz="3200" dirty="0" err="1" smtClean="0">
                          <a:latin typeface="Kristen ITC" pitchFamily="66" charset="0"/>
                        </a:rPr>
                        <a:t>singulier</a:t>
                      </a:r>
                      <a:endParaRPr lang="en-US" sz="3200" dirty="0">
                        <a:latin typeface="Kristen ITC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err="1" smtClean="0">
                          <a:latin typeface="Kristen ITC" pitchFamily="66" charset="0"/>
                        </a:rPr>
                        <a:t>Feminin</a:t>
                      </a:r>
                      <a:r>
                        <a:rPr lang="en-US" sz="3200" dirty="0" smtClean="0">
                          <a:latin typeface="Kristen ITC" pitchFamily="66" charset="0"/>
                        </a:rPr>
                        <a:t>, </a:t>
                      </a:r>
                      <a:r>
                        <a:rPr lang="en-US" sz="3200" dirty="0" err="1" smtClean="0">
                          <a:latin typeface="Kristen ITC" pitchFamily="66" charset="0"/>
                        </a:rPr>
                        <a:t>singulier</a:t>
                      </a:r>
                      <a:endParaRPr lang="en-US" sz="3200" dirty="0">
                        <a:latin typeface="Kristen ITC" pitchFamily="66" charset="0"/>
                      </a:endParaRPr>
                    </a:p>
                  </a:txBody>
                  <a:tcPr>
                    <a:solidFill>
                      <a:srgbClr val="E923E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>
                          <a:latin typeface="Kristen ITC" pitchFamily="66" charset="0"/>
                        </a:rPr>
                        <a:t>M/F</a:t>
                      </a:r>
                      <a:r>
                        <a:rPr lang="en-US" sz="3200" baseline="0" dirty="0" smtClean="0">
                          <a:latin typeface="Kristen ITC" pitchFamily="66" charset="0"/>
                        </a:rPr>
                        <a:t> </a:t>
                      </a:r>
                      <a:r>
                        <a:rPr lang="en-US" sz="3200" baseline="0" dirty="0" err="1" smtClean="0">
                          <a:latin typeface="Kristen ITC" pitchFamily="66" charset="0"/>
                        </a:rPr>
                        <a:t>singulier</a:t>
                      </a:r>
                      <a:r>
                        <a:rPr lang="en-US" sz="3200" baseline="0" dirty="0" smtClean="0">
                          <a:latin typeface="Kristen ITC" pitchFamily="66" charset="0"/>
                        </a:rPr>
                        <a:t>,</a:t>
                      </a:r>
                    </a:p>
                    <a:p>
                      <a:pPr algn="ctr"/>
                      <a:r>
                        <a:rPr lang="en-US" sz="3200" baseline="0" dirty="0" smtClean="0">
                          <a:latin typeface="Kristen ITC" pitchFamily="66" charset="0"/>
                        </a:rPr>
                        <a:t>Before a vowel</a:t>
                      </a:r>
                      <a:endParaRPr lang="en-US" sz="3200" dirty="0" smtClean="0">
                        <a:latin typeface="Kristen ITC" pitchFamily="66" charset="0"/>
                      </a:endParaRPr>
                    </a:p>
                  </a:txBody>
                  <a:tcP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err="1" smtClean="0">
                          <a:latin typeface="Kristen ITC" pitchFamily="66" charset="0"/>
                        </a:rPr>
                        <a:t>Pluriel</a:t>
                      </a:r>
                      <a:endParaRPr lang="en-US" sz="3200" dirty="0">
                        <a:latin typeface="Kristen ITC" pitchFamily="66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  <a:tr h="982066">
                <a:tc>
                  <a:txBody>
                    <a:bodyPr/>
                    <a:lstStyle/>
                    <a:p>
                      <a:pPr algn="ctr"/>
                      <a:r>
                        <a:rPr lang="en-US" sz="5400" dirty="0" smtClean="0">
                          <a:latin typeface="Kristen ITC" pitchFamily="66" charset="0"/>
                        </a:rPr>
                        <a:t>Le</a:t>
                      </a:r>
                      <a:endParaRPr lang="en-US" sz="5400" dirty="0">
                        <a:latin typeface="Kristen ITC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400" dirty="0" smtClean="0">
                          <a:latin typeface="Kristen ITC" pitchFamily="66" charset="0"/>
                        </a:rPr>
                        <a:t>La</a:t>
                      </a:r>
                      <a:endParaRPr lang="en-US" sz="5400" dirty="0">
                        <a:latin typeface="Kristen ITC" pitchFamily="66" charset="0"/>
                      </a:endParaRPr>
                    </a:p>
                  </a:txBody>
                  <a:tcPr>
                    <a:solidFill>
                      <a:srgbClr val="F7AB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400" dirty="0" smtClean="0">
                          <a:latin typeface="Kristen ITC" pitchFamily="66" charset="0"/>
                        </a:rPr>
                        <a:t>L’</a:t>
                      </a:r>
                      <a:endParaRPr lang="en-US" sz="5400" dirty="0">
                        <a:latin typeface="Kristen ITC" pitchFamily="66" charset="0"/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400" dirty="0" smtClean="0">
                          <a:latin typeface="Kristen ITC" pitchFamily="66" charset="0"/>
                        </a:rPr>
                        <a:t>Les</a:t>
                      </a:r>
                      <a:endParaRPr lang="en-US" sz="5400" dirty="0">
                        <a:latin typeface="Kristen ITC" pitchFamily="66" charset="0"/>
                      </a:endParaRPr>
                    </a:p>
                  </a:txBody>
                  <a:tcPr>
                    <a:solidFill>
                      <a:srgbClr val="89FFBE"/>
                    </a:solidFill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838200" y="228600"/>
            <a:ext cx="7086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“The” …en </a:t>
            </a:r>
            <a:r>
              <a:rPr lang="en-US" sz="5400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f</a:t>
            </a:r>
            <a:r>
              <a:rPr lang="en-US" sz="5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r</a:t>
            </a:r>
            <a:r>
              <a:rPr lang="en-US" sz="54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a</a:t>
            </a:r>
            <a:r>
              <a:rPr lang="en-US" sz="5400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n</a:t>
            </a:r>
            <a:r>
              <a:rPr lang="en-US" sz="5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ç</a:t>
            </a:r>
            <a:r>
              <a:rPr lang="en-US" sz="54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a</a:t>
            </a:r>
            <a:r>
              <a:rPr lang="en-US" sz="5400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i</a:t>
            </a:r>
            <a:r>
              <a:rPr lang="en-US" sz="5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s</a:t>
            </a:r>
            <a:r>
              <a:rPr lang="en-US" sz="54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 </a:t>
            </a:r>
            <a:r>
              <a:rPr lang="en-US" sz="5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!</a:t>
            </a:r>
            <a:endParaRPr lang="en-US" sz="5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sp>
        <p:nvSpPr>
          <p:cNvPr id="4" name="Right Brace 3"/>
          <p:cNvSpPr/>
          <p:nvPr/>
        </p:nvSpPr>
        <p:spPr>
          <a:xfrm rot="5400000">
            <a:off x="3276600" y="1905000"/>
            <a:ext cx="533400" cy="6324600"/>
          </a:xfrm>
          <a:prstGeom prst="rightBrace">
            <a:avLst/>
          </a:prstGeom>
          <a:solidFill>
            <a:schemeClr val="accent2">
              <a:lumMod val="40000"/>
              <a:lumOff val="60000"/>
            </a:schemeClr>
          </a:solidFill>
          <a:ln w="571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/>
          <p:cNvSpPr/>
          <p:nvPr/>
        </p:nvSpPr>
        <p:spPr>
          <a:xfrm rot="5400000">
            <a:off x="7505700" y="4000500"/>
            <a:ext cx="533400" cy="2133600"/>
          </a:xfrm>
          <a:prstGeom prst="rightBrace">
            <a:avLst/>
          </a:prstGeom>
          <a:solidFill>
            <a:srgbClr val="FFFF00"/>
          </a:solidFill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04800" y="5334000"/>
            <a:ext cx="6400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singulier</a:t>
            </a: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553200" y="5334000"/>
            <a:ext cx="2286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pluriel</a:t>
            </a: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381000" y="1828800"/>
          <a:ext cx="8534400" cy="3403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33600"/>
                <a:gridCol w="2133600"/>
                <a:gridCol w="2133600"/>
                <a:gridCol w="2133600"/>
              </a:tblGrid>
              <a:tr h="2421534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err="1" smtClean="0">
                          <a:latin typeface="Kristen ITC" pitchFamily="66" charset="0"/>
                        </a:rPr>
                        <a:t>Masculin</a:t>
                      </a:r>
                      <a:r>
                        <a:rPr lang="en-US" sz="3200" dirty="0" smtClean="0">
                          <a:latin typeface="Kristen ITC" pitchFamily="66" charset="0"/>
                        </a:rPr>
                        <a:t>, </a:t>
                      </a:r>
                      <a:r>
                        <a:rPr lang="en-US" sz="3200" dirty="0" err="1" smtClean="0">
                          <a:latin typeface="Kristen ITC" pitchFamily="66" charset="0"/>
                        </a:rPr>
                        <a:t>singulier</a:t>
                      </a:r>
                      <a:endParaRPr lang="en-US" sz="3200" dirty="0">
                        <a:latin typeface="Kristen ITC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err="1" smtClean="0">
                          <a:latin typeface="Kristen ITC" pitchFamily="66" charset="0"/>
                        </a:rPr>
                        <a:t>Feminin</a:t>
                      </a:r>
                      <a:r>
                        <a:rPr lang="en-US" sz="3200" dirty="0" smtClean="0">
                          <a:latin typeface="Kristen ITC" pitchFamily="66" charset="0"/>
                        </a:rPr>
                        <a:t>, </a:t>
                      </a:r>
                      <a:r>
                        <a:rPr lang="en-US" sz="3200" dirty="0" err="1" smtClean="0">
                          <a:latin typeface="Kristen ITC" pitchFamily="66" charset="0"/>
                        </a:rPr>
                        <a:t>singulier</a:t>
                      </a:r>
                      <a:endParaRPr lang="en-US" sz="3200" dirty="0">
                        <a:latin typeface="Kristen ITC" pitchFamily="66" charset="0"/>
                      </a:endParaRPr>
                    </a:p>
                  </a:txBody>
                  <a:tcPr>
                    <a:solidFill>
                      <a:srgbClr val="E923E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>
                          <a:latin typeface="Kristen ITC" pitchFamily="66" charset="0"/>
                        </a:rPr>
                        <a:t>M/F</a:t>
                      </a:r>
                      <a:r>
                        <a:rPr lang="en-US" sz="3200" baseline="0" dirty="0" smtClean="0">
                          <a:latin typeface="Kristen ITC" pitchFamily="66" charset="0"/>
                        </a:rPr>
                        <a:t> </a:t>
                      </a:r>
                      <a:r>
                        <a:rPr lang="en-US" sz="3200" baseline="0" dirty="0" err="1" smtClean="0">
                          <a:latin typeface="Kristen ITC" pitchFamily="66" charset="0"/>
                        </a:rPr>
                        <a:t>singulier</a:t>
                      </a:r>
                      <a:r>
                        <a:rPr lang="en-US" sz="3200" baseline="0" dirty="0" smtClean="0">
                          <a:latin typeface="Kristen ITC" pitchFamily="66" charset="0"/>
                        </a:rPr>
                        <a:t>,</a:t>
                      </a:r>
                    </a:p>
                    <a:p>
                      <a:pPr algn="ctr"/>
                      <a:r>
                        <a:rPr lang="en-US" sz="3200" baseline="0" dirty="0" smtClean="0">
                          <a:latin typeface="Kristen ITC" pitchFamily="66" charset="0"/>
                        </a:rPr>
                        <a:t>Before a vowel</a:t>
                      </a:r>
                      <a:endParaRPr lang="en-US" sz="3200" dirty="0" smtClean="0">
                        <a:latin typeface="Kristen ITC" pitchFamily="66" charset="0"/>
                      </a:endParaRPr>
                    </a:p>
                  </a:txBody>
                  <a:tcP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>
                          <a:latin typeface="Kristen ITC" pitchFamily="66" charset="0"/>
                        </a:rPr>
                        <a:t>M/F</a:t>
                      </a:r>
                    </a:p>
                    <a:p>
                      <a:pPr algn="ctr"/>
                      <a:r>
                        <a:rPr lang="en-US" sz="3200" dirty="0" err="1" smtClean="0">
                          <a:latin typeface="Kristen ITC" pitchFamily="66" charset="0"/>
                        </a:rPr>
                        <a:t>Pluriel</a:t>
                      </a:r>
                      <a:endParaRPr lang="en-US" sz="3200" dirty="0">
                        <a:latin typeface="Kristen ITC" pitchFamily="66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  <a:tr h="982066">
                <a:tc>
                  <a:txBody>
                    <a:bodyPr/>
                    <a:lstStyle/>
                    <a:p>
                      <a:pPr algn="ctr"/>
                      <a:endParaRPr lang="en-US" sz="5400" dirty="0">
                        <a:latin typeface="Kristen ITC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5400" dirty="0">
                        <a:latin typeface="Kristen ITC" pitchFamily="66" charset="0"/>
                      </a:endParaRPr>
                    </a:p>
                  </a:txBody>
                  <a:tcPr>
                    <a:solidFill>
                      <a:srgbClr val="F7AB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400" dirty="0">
                        <a:latin typeface="Kristen ITC" pitchFamily="66" charset="0"/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400" dirty="0">
                        <a:latin typeface="Kristen ITC" pitchFamily="66" charset="0"/>
                      </a:endParaRPr>
                    </a:p>
                  </a:txBody>
                  <a:tcPr>
                    <a:solidFill>
                      <a:srgbClr val="89FFBE"/>
                    </a:solidFill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04800" y="228600"/>
            <a:ext cx="8534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Mettez le vocabulaire dans la bonne colonne.</a:t>
            </a:r>
            <a:endParaRPr lang="fr-FR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90800" y="6150114"/>
            <a:ext cx="2209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Le stylo</a:t>
            </a:r>
            <a:endParaRPr lang="fr-FR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77000" y="5410200"/>
            <a:ext cx="2514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La calculatrice</a:t>
            </a:r>
            <a:endParaRPr lang="fr-FR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4800" y="5410200"/>
            <a:ext cx="259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La porte</a:t>
            </a:r>
            <a:endParaRPr lang="fr-FR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58000" y="6334780"/>
            <a:ext cx="2286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Le classeur</a:t>
            </a:r>
            <a:endParaRPr lang="fr-FR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6396335"/>
            <a:ext cx="205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L’agrafeuse</a:t>
            </a:r>
            <a:endParaRPr lang="fr-FR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19400" y="5562600"/>
            <a:ext cx="2133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Les feutres</a:t>
            </a:r>
            <a:endParaRPr lang="fr-FR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24400" y="5867400"/>
            <a:ext cx="2133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Les stylos</a:t>
            </a:r>
            <a:endParaRPr lang="fr-FR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61702E-6 L 0.23333 -0.1690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" y="-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667 -0.00023 L 0.45833 -0.1889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" y="-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952 -0.00162 C 0.03386 -0.03215 0.02743 0.00971 0.03386 -0.02151 C 0.03664 -0.03492 0.03681 -0.04972 0.03837 -0.06337 C 0.03802 -0.07493 0.03924 -0.13853 0.02795 -0.1568 C 0.02657 -0.15888 0.02466 -0.1605 0.02344 -0.16281 C 0.02223 -0.16513 0.02205 -0.1686 0.02049 -0.17068 C 0.01667 -0.17576 0.01164 -0.17877 0.00712 -0.1827 C 0.00191 -0.18733 -0.00937 -0.1945 -0.00937 -0.19427 C -0.01163 -0.1975 -0.01267 -0.20213 -0.01527 -0.20444 C -0.01701 -0.20606 -0.01944 -0.2056 -0.02135 -0.20652 C -0.02343 -0.20745 -0.02552 -0.20884 -0.02725 -0.21045 C -0.02899 -0.21207 -0.02986 -0.21508 -0.03177 -0.21647 C -0.03593 -0.21971 -0.04514 -0.22132 -0.04965 -0.22248 C -0.09496 -0.21994 -0.07309 -0.22572 -0.08993 -0.21832 C -0.09097 -0.21786 -0.09791 -0.21508 -0.09895 -0.21439 C -0.10208 -0.21207 -0.10781 -0.20652 -0.10781 -0.20629 C -0.10885 -0.20444 -0.10972 -0.20236 -0.11093 -0.20051 C -0.11319 -0.19704 -0.1184 -0.19057 -0.1184 -0.19033 C -0.11736 -0.17137 -0.1177 -0.14339 -0.10347 -0.1309 C -0.09913 -0.12697 -0.09201 -0.12465 -0.08698 -0.12304 C -0.08402 -0.12373 -0.08073 -0.12327 -0.07795 -0.12489 C -0.06857 -0.13044 -0.05972 -0.14339 -0.0526 -0.15287 C -0.05069 -0.15541 -0.04826 -0.15773 -0.0467 -0.16073 C -0.04409 -0.16605 -0.0427 -0.16836 -0.0408 -0.17461 C -0.03958 -0.17854 -0.03767 -0.18663 -0.03767 -0.1864 C -0.03368 -0.22156 -0.03732 -0.24468 -0.05121 -0.2722 C -0.05555 -0.29001 -0.0717 -0.30782 -0.08402 -0.31591 C -0.08889 -0.31915 -0.0967 -0.32031 -0.10191 -0.32193 C -0.10555 -0.32308 -0.10868 -0.32701 -0.11232 -0.32771 C -0.11979 -0.32933 -0.12725 -0.32909 -0.13472 -0.32979 C -0.16354 -0.3284 -0.18975 -0.32563 -0.2184 -0.32378 C -0.22465 -0.321 -0.23055 -0.31799 -0.23628 -0.31383 C -0.23941 -0.31152 -0.24218 -0.30851 -0.24514 -0.30597 C -0.2467 -0.30458 -0.24965 -0.30204 -0.24965 -0.30181 C -0.25347 -0.29417 -0.25816 -0.28885 -0.26319 -0.28215 C -0.271 -0.27174 -0.27916 -0.2574 -0.28402 -0.24422 C -0.28246 -0.21786 -0.28194 -0.2012 -0.26319 -0.18872 C -0.25243 -0.19565 -0.25434 -0.19635 -0.2467 -0.20652 C -0.23281 -0.22502 -0.24826 -0.19935 -0.23628 -0.2204 C -0.23524 -0.22456 -0.23194 -0.22803 -0.23177 -0.23242 C -0.23055 -0.2618 -0.24201 -0.29047 -0.25573 -0.31198 C -0.25989 -0.31869 -0.26267 -0.32285 -0.26909 -0.32586 C -0.27448 -0.33164 -0.28975 -0.35199 -0.29739 -0.35754 C -0.30052 -0.35985 -0.30434 -0.36008 -0.30781 -0.36147 C -0.3158 -0.36078 -0.32395 -0.36217 -0.33177 -0.35962 C -0.33489 -0.3587 -0.3427 -0.34806 -0.34826 -0.34575 C -0.35451 -0.33719 -0.36336 -0.33118 -0.37048 -0.32378 C -0.37378 -0.32031 -0.37951 -0.31198 -0.37951 -0.31175 C -0.38246 -0.30042 -0.37882 -0.31082 -0.38541 -0.30204 C -0.38975 -0.29625 -0.39132 -0.28793 -0.396 -0.28215 C -0.39895 -0.26966 -0.39514 -0.28284 -0.40191 -0.27012 C -0.40642 -0.2618 -0.40798 -0.25093 -0.41232 -0.24237 C -0.41562 -0.22502 -0.41701 -0.20745 -0.42135 -0.19057 C -0.42326 -0.17415 -0.42448 -0.15703 -0.42725 -0.14084 C -0.42916 -0.11032 -0.42882 -0.12489 -0.42882 -0.09713 " pathEditMode="relative" rAng="0" ptsTypes="ffffffffffffffffffffffffffffffffffffffffffffffffffffffA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4" y="-1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083 0.00046 L 0.52083 -0.2659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" y="-1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083 -0.08164 C -0.02726 -0.31799 -0.07518 -0.55435 -0.11754 -0.59551 C -0.1599 -0.63668 -0.2125 -0.37974 -0.23334 -0.33071 C -0.25417 -0.28214 -0.24861 -0.29278 -0.24271 -0.30319 " pathEditMode="relative" rAng="0" ptsTypes="aaaA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5.78168E-6 L 0.25 -0.16651 " pathEditMode="relative" ptsTypes="AA">
                                      <p:cBhvr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333 -0.00625 L -0.725 -0.22827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6" y="-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524000"/>
            <a:ext cx="9144000" cy="31393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6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blipFill>
                  <a:blip r:embed="rId3"/>
                  <a:stretch>
                    <a:fillRect/>
                  </a:stretch>
                </a:blipFill>
                <a:effectLst>
                  <a:outerShdw blurRad="50800" algn="tl" rotWithShape="0">
                    <a:srgbClr val="000000"/>
                  </a:outerShdw>
                </a:effectLst>
                <a:latin typeface="Kristen ITC" pitchFamily="66" charset="0"/>
              </a:rPr>
              <a:t>Est-ce</a:t>
            </a:r>
            <a:r>
              <a:rPr lang="en-US" sz="6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blipFill>
                  <a:blip r:embed="rId3"/>
                  <a:stretch>
                    <a:fillRect/>
                  </a:stretch>
                </a:blipFill>
                <a:effectLst>
                  <a:outerShdw blurRad="50800" algn="tl" rotWithShape="0">
                    <a:srgbClr val="000000"/>
                  </a:outerShdw>
                </a:effectLst>
                <a:latin typeface="Kristen ITC" pitchFamily="66" charset="0"/>
              </a:rPr>
              <a:t> </a:t>
            </a:r>
            <a:r>
              <a:rPr lang="en-US" sz="66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blipFill>
                  <a:blip r:embed="rId3"/>
                  <a:stretch>
                    <a:fillRect/>
                  </a:stretch>
                </a:blipFill>
                <a:effectLst>
                  <a:outerShdw blurRad="50800" algn="tl" rotWithShape="0">
                    <a:srgbClr val="000000"/>
                  </a:outerShdw>
                </a:effectLst>
                <a:latin typeface="Kristen ITC" pitchFamily="66" charset="0"/>
              </a:rPr>
              <a:t>que</a:t>
            </a:r>
            <a:r>
              <a:rPr lang="en-US" sz="6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blipFill>
                  <a:blip r:embed="rId3"/>
                  <a:stretch>
                    <a:fillRect/>
                  </a:stretch>
                </a:blipFill>
                <a:effectLst>
                  <a:outerShdw blurRad="50800" algn="tl" rotWithShape="0">
                    <a:srgbClr val="000000"/>
                  </a:outerShdw>
                </a:effectLst>
                <a:latin typeface="Kristen ITC" pitchFamily="66" charset="0"/>
              </a:rPr>
              <a:t> </a:t>
            </a:r>
            <a:r>
              <a:rPr lang="en-US" sz="66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blipFill>
                  <a:blip r:embed="rId3"/>
                  <a:stretch>
                    <a:fillRect/>
                  </a:stretch>
                </a:blipFill>
                <a:effectLst>
                  <a:outerShdw blurRad="50800" algn="tl" rotWithShape="0">
                    <a:srgbClr val="000000"/>
                  </a:outerShdw>
                </a:effectLst>
                <a:latin typeface="Kristen ITC" pitchFamily="66" charset="0"/>
              </a:rPr>
              <a:t>tu</a:t>
            </a:r>
            <a:r>
              <a:rPr lang="en-US" sz="6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blipFill>
                  <a:blip r:embed="rId3"/>
                  <a:stretch>
                    <a:fillRect/>
                  </a:stretch>
                </a:blipFill>
                <a:effectLst>
                  <a:outerShdw blurRad="50800" algn="tl" rotWithShape="0">
                    <a:srgbClr val="000000"/>
                  </a:outerShdw>
                </a:effectLst>
                <a:latin typeface="Kristen ITC" pitchFamily="66" charset="0"/>
              </a:rPr>
              <a:t> as le </a:t>
            </a:r>
            <a:r>
              <a:rPr lang="en-US" sz="66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blipFill>
                  <a:blip r:embed="rId3"/>
                  <a:stretch>
                    <a:fillRect/>
                  </a:stretch>
                </a:blipFill>
                <a:effectLst>
                  <a:outerShdw blurRad="50800" algn="tl" rotWithShape="0">
                    <a:srgbClr val="000000"/>
                  </a:outerShdw>
                </a:effectLst>
                <a:latin typeface="Kristen ITC" pitchFamily="66" charset="0"/>
              </a:rPr>
              <a:t>stylo</a:t>
            </a:r>
            <a:r>
              <a:rPr lang="en-US" sz="6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blipFill>
                  <a:blip r:embed="rId3"/>
                  <a:stretch>
                    <a:fillRect/>
                  </a:stretch>
                </a:blipFill>
                <a:effectLst>
                  <a:outerShdw blurRad="50800" algn="tl" rotWithShape="0">
                    <a:srgbClr val="000000"/>
                  </a:outerShdw>
                </a:effectLst>
                <a:latin typeface="Kristen ITC" pitchFamily="66" charset="0"/>
              </a:rPr>
              <a:t> de Madame Berndt?</a:t>
            </a:r>
            <a:endParaRPr lang="en-US" sz="6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blipFill>
                <a:blip r:embed="rId3"/>
                <a:stretch>
                  <a:fillRect/>
                </a:stretch>
              </a:blipFill>
              <a:effectLst>
                <a:outerShdw blurRad="50800" algn="tl" rotWithShape="0">
                  <a:srgbClr val="000000"/>
                </a:outerShdw>
              </a:effectLst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838200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88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blipFill>
                  <a:blip r:embed="rId3"/>
                  <a:stretch>
                    <a:fillRect/>
                  </a:stretch>
                </a:blipFill>
                <a:effectLst>
                  <a:outerShdw blurRad="50800" algn="tl" rotWithShape="0">
                    <a:srgbClr val="000000"/>
                  </a:outerShdw>
                </a:effectLst>
                <a:latin typeface="Kristen ITC" pitchFamily="66" charset="0"/>
              </a:rPr>
              <a:t>Oui</a:t>
            </a:r>
            <a:r>
              <a:rPr lang="en-US" sz="8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blipFill>
                  <a:blip r:embed="rId3"/>
                  <a:stretch>
                    <a:fillRect/>
                  </a:stretch>
                </a:blipFill>
                <a:effectLst>
                  <a:outerShdw blurRad="50800" algn="tl" rotWithShape="0">
                    <a:srgbClr val="000000"/>
                  </a:outerShdw>
                </a:effectLst>
                <a:latin typeface="Kristen ITC" pitchFamily="66" charset="0"/>
              </a:rPr>
              <a:t>, </a:t>
            </a:r>
            <a:r>
              <a:rPr lang="en-US" sz="88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blipFill>
                  <a:blip r:embed="rId3"/>
                  <a:stretch>
                    <a:fillRect/>
                  </a:stretch>
                </a:blipFill>
                <a:effectLst>
                  <a:outerShdw blurRad="50800" algn="tl" rotWithShape="0">
                    <a:srgbClr val="000000"/>
                  </a:outerShdw>
                </a:effectLst>
                <a:latin typeface="Kristen ITC" pitchFamily="66" charset="0"/>
              </a:rPr>
              <a:t>j’ai</a:t>
            </a:r>
            <a:r>
              <a:rPr lang="en-US" sz="8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blipFill>
                  <a:blip r:embed="rId3"/>
                  <a:stretch>
                    <a:fillRect/>
                  </a:stretch>
                </a:blipFill>
                <a:effectLst>
                  <a:outerShdw blurRad="50800" algn="tl" rotWithShape="0">
                    <a:srgbClr val="000000"/>
                  </a:outerShdw>
                </a:effectLst>
                <a:latin typeface="Kristen ITC" pitchFamily="66" charset="0"/>
              </a:rPr>
              <a:t> </a:t>
            </a:r>
            <a:r>
              <a:rPr lang="en-US" sz="8800" b="1" u="sng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blipFill>
                  <a:blip r:embed="rId3"/>
                  <a:stretch>
                    <a:fillRect/>
                  </a:stretch>
                </a:blipFill>
                <a:effectLst>
                  <a:outerShdw blurRad="50800" algn="tl" rotWithShape="0">
                    <a:srgbClr val="000000"/>
                  </a:outerShdw>
                </a:effectLst>
                <a:latin typeface="Kristen ITC" pitchFamily="66" charset="0"/>
              </a:rPr>
              <a:t>le</a:t>
            </a:r>
            <a:r>
              <a:rPr lang="en-US" sz="8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blipFill>
                  <a:blip r:embed="rId3"/>
                  <a:stretch>
                    <a:fillRect/>
                  </a:stretch>
                </a:blipFill>
                <a:effectLst>
                  <a:outerShdw blurRad="50800" algn="tl" rotWithShape="0">
                    <a:srgbClr val="000000"/>
                  </a:outerShdw>
                </a:effectLst>
                <a:latin typeface="Kristen ITC" pitchFamily="66" charset="0"/>
              </a:rPr>
              <a:t> </a:t>
            </a:r>
            <a:r>
              <a:rPr lang="en-US" sz="88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blipFill>
                  <a:blip r:embed="rId3"/>
                  <a:stretch>
                    <a:fillRect/>
                  </a:stretch>
                </a:blipFill>
                <a:effectLst>
                  <a:outerShdw blurRad="50800" algn="tl" rotWithShape="0">
                    <a:srgbClr val="000000"/>
                  </a:outerShdw>
                </a:effectLst>
                <a:latin typeface="Kristen ITC" pitchFamily="66" charset="0"/>
              </a:rPr>
              <a:t>stylo</a:t>
            </a:r>
            <a:endParaRPr lang="en-US" sz="8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blipFill>
                <a:blip r:embed="rId3"/>
                <a:stretch>
                  <a:fillRect/>
                </a:stretch>
              </a:blipFill>
              <a:effectLst>
                <a:outerShdw blurRad="50800" algn="tl" rotWithShape="0">
                  <a:srgbClr val="000000"/>
                </a:outerShdw>
              </a:effectLst>
              <a:latin typeface="Kristen ITC" pitchFamily="66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057400" y="2895600"/>
            <a:ext cx="2209800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blipFill>
                  <a:blip r:embed="rId4"/>
                  <a:stretch>
                    <a:fillRect/>
                  </a:stretch>
                </a:blipFill>
                <a:effectLst>
                  <a:outerShdw blurRad="50800" algn="tl" rotWithShape="0">
                    <a:srgbClr val="000000"/>
                  </a:outerShdw>
                </a:effectLst>
                <a:latin typeface="Kristen ITC" pitchFamily="66" charset="0"/>
              </a:rPr>
              <a:t>ne</a:t>
            </a:r>
            <a:endParaRPr lang="en-US" sz="10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blipFill>
                <a:blip r:embed="rId4"/>
                <a:stretch>
                  <a:fillRect/>
                </a:stretch>
              </a:blipFill>
              <a:effectLst>
                <a:outerShdw blurRad="50800" algn="tl" rotWithShape="0">
                  <a:srgbClr val="000000"/>
                </a:outerShdw>
              </a:effectLst>
              <a:latin typeface="Kristen ITC" pitchFamily="66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724400" y="2895600"/>
            <a:ext cx="2819400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blipFill>
                  <a:blip r:embed="rId4"/>
                  <a:stretch>
                    <a:fillRect/>
                  </a:stretch>
                </a:blipFill>
                <a:effectLst>
                  <a:outerShdw blurRad="50800" algn="tl" rotWithShape="0">
                    <a:srgbClr val="000000"/>
                  </a:outerShdw>
                </a:effectLst>
                <a:latin typeface="Kristen ITC" pitchFamily="66" charset="0"/>
              </a:rPr>
              <a:t>pas</a:t>
            </a:r>
            <a:endParaRPr lang="en-US" sz="10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blipFill>
                <a:blip r:embed="rId4"/>
                <a:stretch>
                  <a:fillRect/>
                </a:stretch>
              </a:blipFill>
              <a:effectLst>
                <a:outerShdw blurRad="50800" algn="tl" rotWithShape="0">
                  <a:srgbClr val="000000"/>
                </a:outerShdw>
              </a:effectLst>
              <a:latin typeface="Kristen ITC" pitchFamily="66" charset="0"/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rot="5400000" flipH="1" flipV="1">
            <a:off x="2857500" y="2324100"/>
            <a:ext cx="1295400" cy="304800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rot="16200000" flipV="1">
            <a:off x="4533900" y="2019300"/>
            <a:ext cx="1219200" cy="838200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0" y="4114800"/>
            <a:ext cx="9144000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8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blipFill>
                  <a:blip r:embed="rId3"/>
                  <a:stretch>
                    <a:fillRect/>
                  </a:stretch>
                </a:blipFill>
                <a:effectLst>
                  <a:outerShdw blurRad="50800" algn="tl" rotWithShape="0">
                    <a:srgbClr val="000000"/>
                  </a:outerShdw>
                </a:effectLst>
                <a:latin typeface="Kristen ITC" pitchFamily="66" charset="0"/>
              </a:rPr>
              <a:t>Non, je </a:t>
            </a:r>
            <a:r>
              <a:rPr lang="en-US" sz="88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blipFill>
                  <a:blip r:embed="rId4"/>
                  <a:stretch>
                    <a:fillRect/>
                  </a:stretch>
                </a:blipFill>
                <a:effectLst>
                  <a:outerShdw blurRad="50800" algn="tl" rotWithShape="0">
                    <a:srgbClr val="000000"/>
                  </a:outerShdw>
                </a:effectLst>
                <a:latin typeface="Kristen ITC" pitchFamily="66" charset="0"/>
              </a:rPr>
              <a:t>n’</a:t>
            </a:r>
            <a:r>
              <a:rPr lang="en-US" sz="88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blipFill>
                  <a:blip r:embed="rId3"/>
                  <a:stretch>
                    <a:fillRect/>
                  </a:stretch>
                </a:blipFill>
                <a:effectLst>
                  <a:outerShdw blurRad="50800" algn="tl" rotWithShape="0">
                    <a:srgbClr val="000000"/>
                  </a:outerShdw>
                </a:effectLst>
                <a:latin typeface="Kristen ITC" pitchFamily="66" charset="0"/>
              </a:rPr>
              <a:t>ai</a:t>
            </a:r>
            <a:r>
              <a:rPr lang="en-US" sz="8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blipFill>
                  <a:blip r:embed="rId3"/>
                  <a:stretch>
                    <a:fillRect/>
                  </a:stretch>
                </a:blipFill>
                <a:effectLst>
                  <a:outerShdw blurRad="50800" algn="tl" rotWithShape="0">
                    <a:srgbClr val="000000"/>
                  </a:outerShdw>
                </a:effectLst>
                <a:latin typeface="Kristen ITC" pitchFamily="66" charset="0"/>
              </a:rPr>
              <a:t> </a:t>
            </a:r>
            <a:r>
              <a:rPr lang="en-US" sz="8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blipFill>
                  <a:blip r:embed="rId4"/>
                  <a:stretch>
                    <a:fillRect/>
                  </a:stretch>
                </a:blipFill>
                <a:effectLst>
                  <a:outerShdw blurRad="50800" algn="tl" rotWithShape="0">
                    <a:srgbClr val="000000"/>
                  </a:outerShdw>
                </a:effectLst>
                <a:latin typeface="Kristen ITC" pitchFamily="66" charset="0"/>
              </a:rPr>
              <a:t>pas </a:t>
            </a:r>
            <a:r>
              <a:rPr lang="en-US" sz="8800" b="1" u="sng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blipFill>
                  <a:blip r:embed="rId3"/>
                  <a:stretch>
                    <a:fillRect/>
                  </a:stretch>
                </a:blipFill>
                <a:effectLst>
                  <a:outerShdw blurRad="50800" algn="tl" rotWithShape="0">
                    <a:srgbClr val="000000"/>
                  </a:outerShdw>
                </a:effectLst>
                <a:latin typeface="Kristen ITC" pitchFamily="66" charset="0"/>
              </a:rPr>
              <a:t>le</a:t>
            </a:r>
            <a:r>
              <a:rPr lang="en-US" sz="8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blipFill>
                  <a:blip r:embed="rId3"/>
                  <a:stretch>
                    <a:fillRect/>
                  </a:stretch>
                </a:blipFill>
                <a:effectLst>
                  <a:outerShdw blurRad="50800" algn="tl" rotWithShape="0">
                    <a:srgbClr val="000000"/>
                  </a:outerShdw>
                </a:effectLst>
                <a:latin typeface="Kristen ITC" pitchFamily="66" charset="0"/>
              </a:rPr>
              <a:t> </a:t>
            </a:r>
            <a:r>
              <a:rPr lang="en-US" sz="88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blipFill>
                  <a:blip r:embed="rId3"/>
                  <a:stretch>
                    <a:fillRect/>
                  </a:stretch>
                </a:blipFill>
                <a:effectLst>
                  <a:outerShdw blurRad="50800" algn="tl" rotWithShape="0">
                    <a:srgbClr val="000000"/>
                  </a:outerShdw>
                </a:effectLst>
                <a:latin typeface="Kristen ITC" pitchFamily="66" charset="0"/>
              </a:rPr>
              <a:t>stylo</a:t>
            </a:r>
            <a:endParaRPr lang="en-US" sz="8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blipFill>
                <a:blip r:embed="rId3"/>
                <a:stretch>
                  <a:fillRect/>
                </a:stretch>
              </a:blipFill>
              <a:effectLst>
                <a:outerShdw blurRad="50800" algn="tl" rotWithShape="0">
                  <a:srgbClr val="000000"/>
                </a:outerShdw>
              </a:effectLst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524000"/>
            <a:ext cx="914400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6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blipFill>
                  <a:blip r:embed="rId3"/>
                  <a:stretch>
                    <a:fillRect/>
                  </a:stretch>
                </a:blipFill>
                <a:effectLst>
                  <a:outerShdw blurRad="50800" algn="tl" rotWithShape="0">
                    <a:srgbClr val="000000"/>
                  </a:outerShdw>
                </a:effectLst>
                <a:latin typeface="Kristen ITC" pitchFamily="66" charset="0"/>
              </a:rPr>
              <a:t>Est-ce</a:t>
            </a:r>
            <a:r>
              <a:rPr lang="en-US" sz="6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blipFill>
                  <a:blip r:embed="rId3"/>
                  <a:stretch>
                    <a:fillRect/>
                  </a:stretch>
                </a:blipFill>
                <a:effectLst>
                  <a:outerShdw blurRad="50800" algn="tl" rotWithShape="0">
                    <a:srgbClr val="000000"/>
                  </a:outerShdw>
                </a:effectLst>
                <a:latin typeface="Kristen ITC" pitchFamily="66" charset="0"/>
              </a:rPr>
              <a:t> </a:t>
            </a:r>
            <a:r>
              <a:rPr lang="en-US" sz="66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blipFill>
                  <a:blip r:embed="rId3"/>
                  <a:stretch>
                    <a:fillRect/>
                  </a:stretch>
                </a:blipFill>
                <a:effectLst>
                  <a:outerShdw blurRad="50800" algn="tl" rotWithShape="0">
                    <a:srgbClr val="000000"/>
                  </a:outerShdw>
                </a:effectLst>
                <a:latin typeface="Kristen ITC" pitchFamily="66" charset="0"/>
              </a:rPr>
              <a:t>que</a:t>
            </a:r>
            <a:r>
              <a:rPr lang="en-US" sz="6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blipFill>
                  <a:blip r:embed="rId3"/>
                  <a:stretch>
                    <a:fillRect/>
                  </a:stretch>
                </a:blipFill>
                <a:effectLst>
                  <a:outerShdw blurRad="50800" algn="tl" rotWithShape="0">
                    <a:srgbClr val="000000"/>
                  </a:outerShdw>
                </a:effectLst>
                <a:latin typeface="Kristen ITC" pitchFamily="66" charset="0"/>
              </a:rPr>
              <a:t> </a:t>
            </a:r>
            <a:r>
              <a:rPr lang="en-US" sz="66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blipFill>
                  <a:blip r:embed="rId3"/>
                  <a:stretch>
                    <a:fillRect/>
                  </a:stretch>
                </a:blipFill>
                <a:effectLst>
                  <a:outerShdw blurRad="50800" algn="tl" rotWithShape="0">
                    <a:srgbClr val="000000"/>
                  </a:outerShdw>
                </a:effectLst>
                <a:latin typeface="Kristen ITC" pitchFamily="66" charset="0"/>
              </a:rPr>
              <a:t>tu</a:t>
            </a:r>
            <a:r>
              <a:rPr lang="en-US" sz="6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blipFill>
                  <a:blip r:embed="rId3"/>
                  <a:stretch>
                    <a:fillRect/>
                  </a:stretch>
                </a:blipFill>
                <a:effectLst>
                  <a:outerShdw blurRad="50800" algn="tl" rotWithShape="0">
                    <a:srgbClr val="000000"/>
                  </a:outerShdw>
                </a:effectLst>
                <a:latin typeface="Kristen ITC" pitchFamily="66" charset="0"/>
              </a:rPr>
              <a:t> as </a:t>
            </a:r>
            <a:r>
              <a:rPr lang="en-US" sz="6600" b="1" u="sng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blipFill>
                  <a:blip r:embed="rId3"/>
                  <a:stretch>
                    <a:fillRect/>
                  </a:stretch>
                </a:blipFill>
                <a:effectLst>
                  <a:outerShdw blurRad="50800" algn="tl" rotWithShape="0">
                    <a:srgbClr val="000000"/>
                  </a:outerShdw>
                </a:effectLst>
                <a:latin typeface="Kristen ITC" pitchFamily="66" charset="0"/>
              </a:rPr>
              <a:t>un</a:t>
            </a:r>
            <a:r>
              <a:rPr lang="en-US" sz="6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blipFill>
                  <a:blip r:embed="rId3"/>
                  <a:stretch>
                    <a:fillRect/>
                  </a:stretch>
                </a:blipFill>
                <a:effectLst>
                  <a:outerShdw blurRad="50800" algn="tl" rotWithShape="0">
                    <a:srgbClr val="000000"/>
                  </a:outerShdw>
                </a:effectLst>
                <a:latin typeface="Kristen ITC" pitchFamily="66" charset="0"/>
              </a:rPr>
              <a:t> </a:t>
            </a:r>
            <a:r>
              <a:rPr lang="en-US" sz="66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blipFill>
                  <a:blip r:embed="rId3"/>
                  <a:stretch>
                    <a:fillRect/>
                  </a:stretch>
                </a:blipFill>
                <a:effectLst>
                  <a:outerShdw blurRad="50800" algn="tl" rotWithShape="0">
                    <a:srgbClr val="000000"/>
                  </a:outerShdw>
                </a:effectLst>
                <a:latin typeface="Kristen ITC" pitchFamily="66" charset="0"/>
              </a:rPr>
              <a:t>stylo</a:t>
            </a:r>
            <a:r>
              <a:rPr lang="en-US" sz="6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blipFill>
                  <a:blip r:embed="rId3"/>
                  <a:stretch>
                    <a:fillRect/>
                  </a:stretch>
                </a:blipFill>
                <a:effectLst>
                  <a:outerShdw blurRad="50800" algn="tl" rotWithShape="0">
                    <a:srgbClr val="000000"/>
                  </a:outerShdw>
                </a:effectLst>
                <a:latin typeface="Kristen ITC" pitchFamily="66" charset="0"/>
              </a:rPr>
              <a:t> ?</a:t>
            </a:r>
            <a:endParaRPr lang="en-US" sz="6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blipFill>
                <a:blip r:embed="rId3"/>
                <a:stretch>
                  <a:fillRect/>
                </a:stretch>
              </a:blipFill>
              <a:effectLst>
                <a:outerShdw blurRad="50800" algn="tl" rotWithShape="0">
                  <a:srgbClr val="000000"/>
                </a:outerShdw>
              </a:effectLst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304800" y="1397000"/>
          <a:ext cx="6400800" cy="3403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33600"/>
                <a:gridCol w="2133600"/>
                <a:gridCol w="2133600"/>
              </a:tblGrid>
              <a:tr h="2421534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err="1" smtClean="0">
                          <a:latin typeface="Kristen ITC" pitchFamily="66" charset="0"/>
                        </a:rPr>
                        <a:t>Masculin</a:t>
                      </a:r>
                      <a:r>
                        <a:rPr lang="en-US" sz="3200" dirty="0" smtClean="0">
                          <a:latin typeface="Kristen ITC" pitchFamily="66" charset="0"/>
                        </a:rPr>
                        <a:t>, </a:t>
                      </a:r>
                      <a:r>
                        <a:rPr lang="en-US" sz="3200" dirty="0" err="1" smtClean="0">
                          <a:latin typeface="Kristen ITC" pitchFamily="66" charset="0"/>
                        </a:rPr>
                        <a:t>singulier</a:t>
                      </a:r>
                      <a:endParaRPr lang="en-US" sz="3200" dirty="0">
                        <a:latin typeface="Kristen ITC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err="1" smtClean="0">
                          <a:latin typeface="Kristen ITC" pitchFamily="66" charset="0"/>
                        </a:rPr>
                        <a:t>Feminin</a:t>
                      </a:r>
                      <a:r>
                        <a:rPr lang="en-US" sz="3200" dirty="0" smtClean="0">
                          <a:latin typeface="Kristen ITC" pitchFamily="66" charset="0"/>
                        </a:rPr>
                        <a:t>, </a:t>
                      </a:r>
                      <a:r>
                        <a:rPr lang="en-US" sz="3200" dirty="0" err="1" smtClean="0">
                          <a:latin typeface="Kristen ITC" pitchFamily="66" charset="0"/>
                        </a:rPr>
                        <a:t>singulier</a:t>
                      </a:r>
                      <a:endParaRPr lang="en-US" sz="3200" dirty="0">
                        <a:latin typeface="Kristen ITC" pitchFamily="66" charset="0"/>
                      </a:endParaRPr>
                    </a:p>
                  </a:txBody>
                  <a:tcPr>
                    <a:solidFill>
                      <a:srgbClr val="E923E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err="1" smtClean="0">
                          <a:latin typeface="Kristen ITC" pitchFamily="66" charset="0"/>
                        </a:rPr>
                        <a:t>Pluriel</a:t>
                      </a:r>
                      <a:endParaRPr lang="en-US" sz="3200" dirty="0">
                        <a:latin typeface="Kristen ITC" pitchFamily="66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  <a:tr h="982066">
                <a:tc>
                  <a:txBody>
                    <a:bodyPr/>
                    <a:lstStyle/>
                    <a:p>
                      <a:pPr algn="ctr"/>
                      <a:r>
                        <a:rPr lang="en-US" sz="5400" dirty="0" smtClean="0">
                          <a:latin typeface="Kristen ITC" pitchFamily="66" charset="0"/>
                        </a:rPr>
                        <a:t>Un</a:t>
                      </a:r>
                      <a:endParaRPr lang="en-US" sz="5400" dirty="0">
                        <a:latin typeface="Kristen ITC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400" dirty="0" err="1" smtClean="0">
                          <a:latin typeface="Kristen ITC" pitchFamily="66" charset="0"/>
                        </a:rPr>
                        <a:t>Une</a:t>
                      </a:r>
                      <a:endParaRPr lang="en-US" sz="5400" dirty="0">
                        <a:latin typeface="Kristen ITC" pitchFamily="66" charset="0"/>
                      </a:endParaRPr>
                    </a:p>
                  </a:txBody>
                  <a:tcPr>
                    <a:solidFill>
                      <a:srgbClr val="F7AB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400" dirty="0" smtClean="0">
                          <a:latin typeface="Kristen ITC" pitchFamily="66" charset="0"/>
                        </a:rPr>
                        <a:t>Des</a:t>
                      </a:r>
                      <a:endParaRPr lang="en-US" sz="5400" dirty="0">
                        <a:latin typeface="Kristen ITC" pitchFamily="66" charset="0"/>
                      </a:endParaRPr>
                    </a:p>
                  </a:txBody>
                  <a:tcPr>
                    <a:solidFill>
                      <a:srgbClr val="89FFBE"/>
                    </a:solidFill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0" y="22860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“A” and “some” …en </a:t>
            </a:r>
            <a:r>
              <a:rPr lang="en-US" sz="4800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f</a:t>
            </a:r>
            <a:r>
              <a:rPr lang="en-US" sz="48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r</a:t>
            </a:r>
            <a:r>
              <a:rPr lang="en-US" sz="48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a</a:t>
            </a:r>
            <a:r>
              <a:rPr lang="en-US" sz="4800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n</a:t>
            </a:r>
            <a:r>
              <a:rPr lang="en-US" sz="48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ç</a:t>
            </a:r>
            <a:r>
              <a:rPr lang="en-US" sz="48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a</a:t>
            </a:r>
            <a:r>
              <a:rPr lang="en-US" sz="4800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i</a:t>
            </a:r>
            <a:r>
              <a:rPr lang="en-US" sz="48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s</a:t>
            </a:r>
            <a:r>
              <a:rPr lang="en-US" sz="48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 </a:t>
            </a:r>
            <a:r>
              <a:rPr lang="en-US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!</a:t>
            </a:r>
            <a:endParaRPr lang="en-US" sz="4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sp>
        <p:nvSpPr>
          <p:cNvPr id="4" name="Right Brace 3"/>
          <p:cNvSpPr/>
          <p:nvPr/>
        </p:nvSpPr>
        <p:spPr>
          <a:xfrm rot="5400000">
            <a:off x="2171700" y="2933700"/>
            <a:ext cx="533400" cy="4267200"/>
          </a:xfrm>
          <a:prstGeom prst="rightBrace">
            <a:avLst/>
          </a:prstGeom>
          <a:solidFill>
            <a:schemeClr val="accent2">
              <a:lumMod val="40000"/>
              <a:lumOff val="60000"/>
            </a:schemeClr>
          </a:solidFill>
          <a:ln w="571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/>
          <p:cNvSpPr/>
          <p:nvPr/>
        </p:nvSpPr>
        <p:spPr>
          <a:xfrm rot="5400000">
            <a:off x="5372100" y="4000500"/>
            <a:ext cx="533400" cy="2133600"/>
          </a:xfrm>
          <a:prstGeom prst="rightBrace">
            <a:avLst/>
          </a:prstGeom>
          <a:solidFill>
            <a:srgbClr val="FFFF00"/>
          </a:solidFill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04800" y="5257800"/>
            <a:ext cx="419100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singulier</a:t>
            </a:r>
            <a:endParaRPr lang="en-US" sz="5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  <a:p>
            <a:pPr algn="ctr"/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(vowels don’t matter!)</a:t>
            </a: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19600" y="5334000"/>
            <a:ext cx="2286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pluriel</a:t>
            </a: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1295400" y="990600"/>
          <a:ext cx="6400800" cy="41588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33600"/>
                <a:gridCol w="2133600"/>
                <a:gridCol w="2133600"/>
              </a:tblGrid>
              <a:tr h="2421534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err="1" smtClean="0">
                          <a:latin typeface="Kristen ITC" pitchFamily="66" charset="0"/>
                        </a:rPr>
                        <a:t>Masculin</a:t>
                      </a:r>
                      <a:r>
                        <a:rPr lang="en-US" sz="3200" dirty="0" smtClean="0">
                          <a:latin typeface="Kristen ITC" pitchFamily="66" charset="0"/>
                        </a:rPr>
                        <a:t>, </a:t>
                      </a:r>
                      <a:r>
                        <a:rPr lang="en-US" sz="3200" dirty="0" err="1" smtClean="0">
                          <a:latin typeface="Kristen ITC" pitchFamily="66" charset="0"/>
                        </a:rPr>
                        <a:t>singulier</a:t>
                      </a:r>
                      <a:endParaRPr lang="en-US" sz="3200" dirty="0">
                        <a:latin typeface="Kristen ITC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err="1" smtClean="0">
                          <a:latin typeface="Kristen ITC" pitchFamily="66" charset="0"/>
                        </a:rPr>
                        <a:t>Feminin</a:t>
                      </a:r>
                      <a:r>
                        <a:rPr lang="en-US" sz="3200" dirty="0" smtClean="0">
                          <a:latin typeface="Kristen ITC" pitchFamily="66" charset="0"/>
                        </a:rPr>
                        <a:t>, </a:t>
                      </a:r>
                      <a:r>
                        <a:rPr lang="en-US" sz="3200" dirty="0" err="1" smtClean="0">
                          <a:latin typeface="Kristen ITC" pitchFamily="66" charset="0"/>
                        </a:rPr>
                        <a:t>singulier</a:t>
                      </a:r>
                      <a:endParaRPr lang="en-US" sz="3200" dirty="0">
                        <a:latin typeface="Kristen ITC" pitchFamily="66" charset="0"/>
                      </a:endParaRPr>
                    </a:p>
                  </a:txBody>
                  <a:tcPr>
                    <a:solidFill>
                      <a:srgbClr val="E923E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err="1" smtClean="0">
                          <a:latin typeface="Kristen ITC" pitchFamily="66" charset="0"/>
                        </a:rPr>
                        <a:t>Pluriel</a:t>
                      </a:r>
                      <a:endParaRPr lang="en-US" sz="3200" dirty="0">
                        <a:latin typeface="Kristen ITC" pitchFamily="66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  <a:tr h="982066">
                <a:tc>
                  <a:txBody>
                    <a:bodyPr/>
                    <a:lstStyle/>
                    <a:p>
                      <a:pPr algn="ctr"/>
                      <a:endParaRPr lang="en-US" sz="5400" dirty="0">
                        <a:latin typeface="Kristen ITC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5400" dirty="0">
                        <a:latin typeface="Kristen ITC" pitchFamily="66" charset="0"/>
                      </a:endParaRPr>
                    </a:p>
                  </a:txBody>
                  <a:tcPr>
                    <a:solidFill>
                      <a:srgbClr val="F7AB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400" dirty="0" smtClean="0">
                        <a:latin typeface="Kristen ITC" pitchFamily="66" charset="0"/>
                      </a:endParaRPr>
                    </a:p>
                    <a:p>
                      <a:pPr algn="ctr"/>
                      <a:endParaRPr lang="en-US" sz="5400" dirty="0">
                        <a:latin typeface="Kristen ITC" pitchFamily="66" charset="0"/>
                      </a:endParaRPr>
                    </a:p>
                  </a:txBody>
                  <a:tcPr>
                    <a:solidFill>
                      <a:srgbClr val="89FFBE"/>
                    </a:solidFill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0" y="228600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Mettez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 le </a:t>
            </a:r>
            <a:r>
              <a:rPr lang="en-US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vocabulaire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 </a:t>
            </a:r>
            <a:r>
              <a:rPr lang="en-US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dans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 la </a:t>
            </a:r>
            <a:r>
              <a:rPr lang="en-US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bonne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 </a:t>
            </a:r>
            <a:r>
              <a:rPr lang="en-US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colonne</a:t>
            </a:r>
            <a:endParaRPr lang="en-US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71800" y="5943600"/>
            <a:ext cx="2133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Un </a:t>
            </a:r>
            <a:r>
              <a:rPr lang="en-US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livre</a:t>
            </a:r>
            <a:endParaRPr lang="en-US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9600" y="5334000"/>
            <a:ext cx="2133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Une étagère</a:t>
            </a:r>
            <a:endParaRPr lang="fr-FR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4600" y="5334000"/>
            <a:ext cx="2362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Des feutres</a:t>
            </a:r>
            <a:endParaRPr lang="fr-FR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486400" y="5334000"/>
            <a:ext cx="2133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Un </a:t>
            </a:r>
            <a:r>
              <a:rPr lang="en-US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papier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553200" y="5867400"/>
            <a:ext cx="2133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Une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 </a:t>
            </a:r>
            <a:r>
              <a:rPr lang="en-US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perforatrice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67362E-19 1.96115E-6 C -0.00225 -0.02059 -0.00486 -0.04418 0.00139 -0.0636 C 0.00209 -0.06591 0.00365 -0.06753 0.00452 -0.06961 C 0.00556 -0.07216 0.0066 -0.0747 0.00747 -0.07748 C 0.01424 -0.09899 0.02066 -0.11795 0.03577 -0.13113 C 0.04045 -0.14894 0.05608 -0.15403 0.06858 -0.15703 C 0.09063 -0.15356 0.10105 -0.15356 0.11632 -0.13321 C 0.12188 -0.11194 0.12726 -0.0717 0.10747 -0.0636 C 0.09827 -0.05574 0.0875 -0.06406 0.07761 -0.06753 C 0.06789 -0.07609 0.06493 -0.08095 0.06111 -0.09529 C 0.06216 -0.12905 0.05764 -0.14246 0.07309 -0.16305 C 0.07952 -0.18479 0.09028 -0.20468 0.10139 -0.22271 C 0.10677 -0.23127 0.10955 -0.23752 0.11789 -0.24052 C 0.12865 -0.24908 0.14115 -0.26018 0.15365 -0.26434 C 0.16407 -0.26781 0.17639 -0.2692 0.18646 -0.27429 C 0.19236 -0.27729 0.1967 -0.2803 0.20295 -0.28215 C 0.20504 -0.29024 0.21025 -0.29556 0.21632 -0.29811 C 0.22275 -0.30366 0.22986 -0.30412 0.23733 -0.3062 C 0.24775 -0.30551 0.25816 -0.30597 0.26858 -0.30412 C 0.27188 -0.30366 0.27466 -0.30019 0.27761 -0.29811 C 0.28073 -0.29579 0.28646 -0.29024 0.28646 -0.29024 C 0.29236 -0.27868 0.30469 -0.26989 0.30886 -0.25833 " pathEditMode="relative" ptsTypes="fffffffffffffffffffffA">
                                      <p:cBhvr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66667E-6 -7.58557E-6 C 0.0144 0.02775 -0.00643 -0.01342 0.00451 0.01202 C 0.00937 0.02358 0.01683 0.0363 0.02395 0.04579 C 0.03767 0.06406 0.06649 0.07516 0.08506 0.07955 C 0.10294 0.0777 0.11788 0.07493 0.13593 0.07354 C 0.15399 0.06591 0.15937 0.06012 0.17169 0.04185 C 0.17586 0.03561 0.18211 0.03122 0.18506 0.02382 C 0.18958 0.01248 0.19166 0.00138 0.1986 -0.00787 C 0.20173 -0.03516 0.1993 -0.07262 0.18506 -0.09552 C 0.18176 -0.10084 0.17465 -0.10176 0.17013 -0.10338 C 0.15676 -0.10061 0.15902 -0.1013 0.15225 -0.08742 C 0.15051 -0.08025 0.14774 -0.06568 0.14774 -0.06568 C 0.14826 -0.04973 0.14843 -0.03377 0.1493 -0.0178 C 0.14982 -0.00995 0.15503 -0.00532 0.15833 -7.58557E-6 C 0.16614 0.01271 0.17413 0.01225 0.18663 0.01387 C 0.19913 0.01248 0.20416 0.01133 0.21492 0.00809 C 0.21701 0.0067 0.21892 0.00508 0.221 0.00393 C 0.22291 0.003 0.22517 0.00323 0.2269 0.00208 C 0.23124 -0.00093 0.23958 -0.01296 0.24183 -0.01596 C 0.2493 -0.02591 0.25347 -0.04325 0.26128 -0.05366 C 0.26354 -0.0636 0.26492 -0.07355 0.26718 -0.08349 C 0.26683 -0.09667 0.27152 -0.16605 0.25086 -0.17484 C 0.23975 -0.17369 0.23176 -0.17739 0.22847 -0.16305 C 0.22985 -0.12743 0.22742 -0.12581 0.24183 -0.10338 C 0.24305 -0.10153 0.24322 -0.09876 0.24479 -0.09737 C 0.24774 -0.09482 0.25173 -0.09506 0.2552 -0.09344 C 0.26388 -0.09506 0.26735 -0.09413 0.27465 -0.09945 C 0.28038 -0.10361 0.28211 -0.1087 0.28819 -0.11124 C 0.29114 -0.12813 0.2868 -0.11217 0.29409 -0.12327 C 0.296 -0.12628 0.29687 -0.13021 0.2986 -0.13322 C 0.29982 -0.13553 0.30156 -0.13715 0.30312 -0.13923 C 0.30659 -0.15079 0.31058 -0.16097 0.31354 -0.17299 C 0.31492 -0.17901 0.31805 -0.1908 0.31805 -0.1908 C 0.31753 -0.20144 0.31735 -0.21208 0.31649 -0.22272 C 0.31631 -0.2248 0.31492 -0.22873 0.31492 -0.22873 " pathEditMode="relative" ptsTypes="ffffffffffffffffffffffffffffffffffA">
                                      <p:cBhvr>
                                        <p:cTn id="1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555 -0.04741 0.01111 -0.09482 0.00295 -0.13529 C -0.00521 -0.17577 -0.029 -0.20444 -0.04914 -0.2426 C -0.06928 -0.28076 -0.0915 -0.34783 -0.11789 -0.36379 C -0.14428 -0.37974 -0.17587 -0.35893 -0.20747 -0.33789 " pathEditMode="relative" ptsTypes="aaaaA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16281E-7 C 0.0158 -0.01364 0.02153 -0.0488 0.02691 -0.07169 C 0.02882 -0.10245 0.0335 -0.13899 0.02239 -0.16697 C 0.01927 -0.19334 0.00798 -0.21855 -8.33333E-7 -0.2426 C -0.00191 -0.24838 -0.00261 -0.25462 -0.00434 -0.26041 C -0.00556 -0.26457 -0.00747 -0.26827 -0.00886 -0.27243 C -0.01007 -0.2759 -0.01059 -0.28191 -0.01337 -0.28446 C -0.01823 -0.28885 -0.02709 -0.28793 -0.03281 -0.29024 C -0.05486 -0.28908 -0.06285 -0.28885 -0.08056 -0.28446 C -0.08559 -0.28168 -0.09028 -0.27775 -0.09549 -0.27636 C -0.10087 -0.27497 -0.11181 -0.27243 -0.11181 -0.27243 C -0.12014 -0.26572 -0.13195 -0.26156 -0.13872 -0.25254 C -0.14948 -0.2382 -0.15972 -0.2197 -0.17448 -0.21276 C -0.18559 -0.19866 -0.16424 -0.22502 -0.18507 -0.20282 C -0.1915 -0.19588 -0.19514 -0.18756 -0.2 -0.179 C -0.19948 -0.1716 -0.19931 -0.1642 -0.19844 -0.15703 C -0.19653 -0.14015 -0.18663 -0.1346 -0.17604 -0.13136 C -0.16545 -0.1346 -0.15764 -0.14015 -0.14913 -0.14917 C -0.14722 -0.15726 -0.1441 -0.16235 -0.14028 -0.16905 C -0.13941 -0.17299 -0.13733 -0.18316 -0.13733 -0.18686 C -0.13733 -0.21901 -0.13768 -0.28492 -0.15816 -0.31221 C -0.16025 -0.32146 -0.16493 -0.32516 -0.17153 -0.32817 C -0.18351 -0.34412 -0.19931 -0.34551 -0.21493 -0.34806 C -0.23195 -0.35083 -0.24861 -0.35592 -0.26563 -0.358 C -0.2908 -0.35707 -0.32153 -0.35962 -0.34775 -0.35592 C -0.36632 -0.35014 -0.37622 -0.32932 -0.38646 -0.31013 C -0.39219 -0.29926 -0.39861 -0.29093 -0.40434 -0.28029 C -0.40903 -0.26226 -0.41684 -0.24584 -0.42535 -0.23057 C -0.42587 -0.22803 -0.42587 -0.22502 -0.42674 -0.22271 C -0.4283 -0.21855 -0.43281 -0.21091 -0.43281 -0.21091 C -0.43403 -0.19634 -0.43542 -0.18339 -0.44323 -0.17299 C -0.44514 -0.16582 -0.4507 -0.16027 -0.4507 -0.1531 " pathEditMode="relative" ptsTypes="fffffffffffffffffffffffffffffffA">
                                      <p:cBhvr>
                                        <p:cTn id="2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267 -0.03977 C -0.03177 -0.03445 -0.05034 -0.02705 -0.06944 -0.02173 C -0.09323 -0.02335 -0.10764 -0.02266 -0.1276 -0.03561 C -0.13559 -0.04694 -0.14184 -0.06012 -0.15139 -0.06938 C -0.15486 -0.07839 -0.1592 -0.08556 -0.16198 -0.09528 C -0.16423 -0.10291 -0.16336 -0.10337 -0.16493 -0.11332 C -0.16597 -0.11956 -0.16788 -0.1228 -0.16944 -0.12904 C -0.17291 -0.14269 -0.17343 -0.15749 -0.17691 -0.1709 C -0.17586 -0.21669 -0.18455 -0.27173 -0.14253 -0.28214 C -0.1375 -0.28145 -0.13229 -0.28237 -0.1276 -0.28029 C -0.11927 -0.27682 -0.11354 -0.26433 -0.10659 -0.25832 C -0.10156 -0.24814 -0.09913 -0.23797 -0.09618 -0.22664 C -0.09722 -0.19495 -0.09531 -0.16489 -0.10972 -0.13899 C -0.11267 -0.12234 -0.12152 -0.11817 -0.13055 -0.1073 C -0.14948 -0.08464 -0.17413 -0.07539 -0.19913 -0.07146 C -0.2052 -0.06753 -0.21059 -0.06568 -0.21718 -0.06359 C -0.22847 -0.06521 -0.2401 -0.0666 -0.25139 -0.06938 C -0.26076 -0.07169 -0.26909 -0.07816 -0.2783 -0.0814 C -0.28906 -0.09065 -0.28385 -0.08811 -0.29323 -0.09135 C -0.30086 -0.09805 -0.30434 -0.10175 -0.30972 -0.11123 C -0.31198 -0.11493 -0.31302 -0.12002 -0.31562 -0.12326 C -0.31996 -0.12881 -0.32031 -0.12835 -0.32309 -0.13506 C -0.32586 -0.14176 -0.32743 -0.14847 -0.33055 -0.15494 C -0.33368 -0.1716 -0.33628 -0.18825 -0.33958 -0.20467 C -0.34027 -0.20837 -0.34149 -0.21415 -0.34392 -0.21669 C -0.34514 -0.21808 -0.34705 -0.21762 -0.34843 -0.21854 C -0.34913 -0.21901 -0.34948 -0.21993 -0.35 -0.22062 " pathEditMode="relative" rAng="0" ptsTypes="ffffffffffffffffffffffffffA">
                                      <p:cBhvr>
                                        <p:cTn id="2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" y="-1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  <p:bldP spid="1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211</Words>
  <Application>Microsoft Office PowerPoint</Application>
  <PresentationFormat>On-screen Show (4:3)</PresentationFormat>
  <Paragraphs>69</Paragraphs>
  <Slides>10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Danielle</dc:creator>
  <cp:lastModifiedBy>DBerndt</cp:lastModifiedBy>
  <cp:revision>15</cp:revision>
  <dcterms:created xsi:type="dcterms:W3CDTF">2010-10-05T00:53:12Z</dcterms:created>
  <dcterms:modified xsi:type="dcterms:W3CDTF">2010-10-05T14:25:57Z</dcterms:modified>
</cp:coreProperties>
</file>